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7"/>
  </p:notesMasterIdLst>
  <p:sldIdLst>
    <p:sldId id="256" r:id="rId2"/>
    <p:sldId id="259" r:id="rId3"/>
    <p:sldId id="268" r:id="rId4"/>
    <p:sldId id="271" r:id="rId5"/>
    <p:sldId id="272" r:id="rId6"/>
    <p:sldId id="273" r:id="rId7"/>
    <p:sldId id="274" r:id="rId8"/>
    <p:sldId id="275" r:id="rId9"/>
    <p:sldId id="279" r:id="rId10"/>
    <p:sldId id="260" r:id="rId11"/>
    <p:sldId id="276" r:id="rId12"/>
    <p:sldId id="277" r:id="rId13"/>
    <p:sldId id="278" r:id="rId14"/>
    <p:sldId id="26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2F"/>
    <a:srgbClr val="6FB72F"/>
    <a:srgbClr val="00FA00"/>
    <a:srgbClr val="990100"/>
    <a:srgbClr val="FFBD00"/>
    <a:srgbClr val="F7F700"/>
    <a:srgbClr val="88FF84"/>
    <a:srgbClr val="0BF8EB"/>
    <a:srgbClr val="0200A6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87500"/>
  </p:normalViewPr>
  <p:slideViewPr>
    <p:cSldViewPr snapToGrid="0" snapToObjects="1">
      <p:cViewPr varScale="1">
        <p:scale>
          <a:sx n="110" d="100"/>
          <a:sy n="11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715AE-2BC9-484C-964D-B4F67C58576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6878-3C53-9E40-A02F-87E38A3E8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Munzner</a:t>
            </a:r>
            <a:r>
              <a:rPr lang="en-US" dirty="0"/>
              <a:t> textbook</a:t>
            </a:r>
          </a:p>
          <a:p>
            <a:endParaRPr lang="en-US" dirty="0"/>
          </a:p>
          <a:p>
            <a:r>
              <a:rPr lang="en-US" dirty="0"/>
              <a:t>Luminance </a:t>
            </a:r>
            <a:r>
              <a:rPr lang="mr-IN" dirty="0"/>
              <a:t>–</a:t>
            </a:r>
            <a:r>
              <a:rPr lang="en-US" dirty="0"/>
              <a:t> brightness/darkness</a:t>
            </a:r>
          </a:p>
          <a:p>
            <a:r>
              <a:rPr lang="en-US" dirty="0"/>
              <a:t>Saturation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intensity or purity of the color</a:t>
            </a:r>
          </a:p>
          <a:p>
            <a:r>
              <a:rPr lang="en-US" baseline="0" dirty="0"/>
              <a:t>Hue </a:t>
            </a:r>
            <a:r>
              <a:rPr lang="mr-IN" baseline="0" dirty="0"/>
              <a:t>–</a:t>
            </a:r>
            <a:r>
              <a:rPr lang="en-US" baseline="0" dirty="0"/>
              <a:t> the color itself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5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6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example just uses luminance channel for ordered data</a:t>
            </a:r>
          </a:p>
          <a:p>
            <a:r>
              <a:rPr lang="en-US" baseline="0" dirty="0"/>
              <a:t>Second example selects a single hue and uses luminance channel</a:t>
            </a:r>
          </a:p>
          <a:p>
            <a:r>
              <a:rPr lang="en-US" baseline="0" dirty="0"/>
              <a:t>Third example uses multiple hues and luminance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3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Krumhardt</a:t>
            </a:r>
            <a:r>
              <a:rPr lang="en-US" dirty="0"/>
              <a:t> et al.</a:t>
            </a:r>
            <a:r>
              <a:rPr lang="en-US" baseline="0" dirty="0"/>
              <a:t> 2017</a:t>
            </a:r>
          </a:p>
          <a:p>
            <a:endParaRPr lang="en-US" baseline="0" dirty="0"/>
          </a:p>
          <a:p>
            <a:r>
              <a:rPr lang="en-US" baseline="0" dirty="0" err="1"/>
              <a:t>Coccolithophore</a:t>
            </a:r>
            <a:r>
              <a:rPr lang="en-US" baseline="0" dirty="0"/>
              <a:t> growth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1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b="0" dirty="0"/>
              <a:t>Make</a:t>
            </a:r>
            <a:r>
              <a:rPr lang="en-US" b="0" baseline="0" dirty="0"/>
              <a:t> sure the diverging color map centers around an intelligible critical point.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  <a:r>
              <a:rPr lang="en-US" baseline="0" dirty="0"/>
              <a:t> that the values of your plot should actually center around that critical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4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Different</a:t>
            </a:r>
            <a:r>
              <a:rPr lang="en-US" b="0" baseline="0" dirty="0"/>
              <a:t> species of </a:t>
            </a:r>
            <a:r>
              <a:rPr lang="en-US" b="0" baseline="0" dirty="0" err="1"/>
              <a:t>coccolithophore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1" baseline="0" dirty="0"/>
              <a:t>Side note: </a:t>
            </a:r>
            <a:r>
              <a:rPr lang="en-US" b="0" baseline="0" dirty="0"/>
              <a:t>think about other vis channels for communicating information, e.g. hatching.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</a:t>
            </a:r>
            <a:r>
              <a:rPr lang="en-US" dirty="0"/>
              <a:t>-lab-</a:t>
            </a:r>
            <a:r>
              <a:rPr lang="en-US" dirty="0" err="1"/>
              <a:t>book.ac.uk</a:t>
            </a:r>
            <a:r>
              <a:rPr lang="en-US" dirty="0"/>
              <a:t>/2016/why-rainbow-</a:t>
            </a:r>
            <a:r>
              <a:rPr lang="en-US" dirty="0" err="1"/>
              <a:t>colour</a:t>
            </a:r>
            <a:r>
              <a:rPr lang="en-US" dirty="0"/>
              <a:t>-scales-can-be-misleading/</a:t>
            </a:r>
          </a:p>
          <a:p>
            <a:r>
              <a:rPr lang="en-US" dirty="0"/>
              <a:t>https://</a:t>
            </a:r>
            <a:r>
              <a:rPr lang="en-US" dirty="0" err="1"/>
              <a:t>journals.ametsoc.org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/pdf/10.1175/BAMS-D-13-00155.1</a:t>
            </a:r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/blog/2014/10/16/how-bad-is-your-</a:t>
            </a:r>
            <a:r>
              <a:rPr lang="en-US" dirty="0" err="1"/>
              <a:t>colormap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eagereyes.org</a:t>
            </a:r>
            <a:r>
              <a:rPr lang="en-US" dirty="0"/>
              <a:t>/basics/rainbow-color-map</a:t>
            </a:r>
          </a:p>
          <a:p>
            <a:r>
              <a:rPr lang="en-US" dirty="0"/>
              <a:t>http://</a:t>
            </a:r>
            <a:r>
              <a:rPr lang="en-US" dirty="0" err="1"/>
              <a:t>medvis.org</a:t>
            </a:r>
            <a:r>
              <a:rPr lang="en-US" dirty="0"/>
              <a:t>/2012/08/21/rainbow-</a:t>
            </a:r>
            <a:r>
              <a:rPr lang="en-US" dirty="0" err="1"/>
              <a:t>colormaps</a:t>
            </a:r>
            <a:r>
              <a:rPr lang="en-US" dirty="0"/>
              <a:t>-what-are-they-good-for-absolutely-nothing/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56878-3C53-9E40-A02F-87E38A3E87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CECBB-10B4-4044-B461-6D262B15C6F6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21934-9B03-454D-85E4-39C2F1853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0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4059" y="1003465"/>
            <a:ext cx="9418320" cy="290648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Effective use of color in Scientific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3787" y="4059713"/>
            <a:ext cx="9448800" cy="4716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Riley X. Brady and Luke Davis</a:t>
            </a:r>
          </a:p>
        </p:txBody>
      </p:sp>
    </p:spTree>
    <p:extLst>
      <p:ext uri="{BB962C8B-B14F-4D97-AF65-F5344CB8AC3E}">
        <p14:creationId xmlns:p14="http://schemas.microsoft.com/office/powerpoint/2010/main" val="95784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3268947"/>
            <a:ext cx="3411220" cy="14554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40960" y="2514601"/>
            <a:ext cx="1940560" cy="821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6000" y="4883166"/>
            <a:ext cx="341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Borland and Taylor 2007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6180" y="4869212"/>
            <a:ext cx="463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9140" y="2504377"/>
            <a:ext cx="262890" cy="657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80" y="3268947"/>
            <a:ext cx="4711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7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3813495"/>
            <a:ext cx="7680960" cy="2760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889477" y="502423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Hawkins 2016</a:t>
            </a:r>
          </a:p>
        </p:txBody>
      </p:sp>
    </p:spTree>
    <p:extLst>
      <p:ext uri="{BB962C8B-B14F-4D97-AF65-F5344CB8AC3E}">
        <p14:creationId xmlns:p14="http://schemas.microsoft.com/office/powerpoint/2010/main" val="95448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18" y="3920155"/>
            <a:ext cx="3152481" cy="2753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10473264" y="5130890"/>
            <a:ext cx="276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Stauffer et al</a:t>
            </a:r>
            <a:r>
              <a:rPr lang="en-US" sz="160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59692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54213"/>
            <a:ext cx="8610600" cy="1293028"/>
          </a:xfrm>
        </p:spPr>
        <p:txBody>
          <a:bodyPr/>
          <a:lstStyle/>
          <a:p>
            <a:r>
              <a:rPr lang="en-US" dirty="0"/>
              <a:t>Aside: avoid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92D050"/>
                </a:solidFill>
              </a:rPr>
              <a:t>n</a:t>
            </a:r>
            <a:r>
              <a:rPr lang="en-US" dirty="0">
                <a:solidFill>
                  <a:srgbClr val="00B0F0"/>
                </a:solidFill>
              </a:rPr>
              <a:t>b</a:t>
            </a:r>
            <a:r>
              <a:rPr lang="en-US" dirty="0">
                <a:solidFill>
                  <a:srgbClr val="011893"/>
                </a:solidFill>
              </a:rPr>
              <a:t>o</a:t>
            </a:r>
            <a:r>
              <a:rPr lang="en-US" dirty="0">
                <a:solidFill>
                  <a:srgbClr val="7030A0"/>
                </a:solidFill>
              </a:rPr>
              <a:t>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It is not perceptually or logically ordered, despite it being a sequential color map.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Sudden luminosity changes create false boundaries in data.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It’s difficult to interpret for people with colorblindness.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200" y="5222240"/>
            <a:ext cx="1082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FRIENDS DON’T LET FRIENDS USE JET</a:t>
            </a:r>
          </a:p>
        </p:txBody>
      </p:sp>
    </p:spTree>
    <p:extLst>
      <p:ext uri="{BB962C8B-B14F-4D97-AF65-F5344CB8AC3E}">
        <p14:creationId xmlns:p14="http://schemas.microsoft.com/office/powerpoint/2010/main" val="114282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mindful of color blindness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20" y="4425772"/>
            <a:ext cx="4254500" cy="2305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7680" y="4056440"/>
            <a:ext cx="408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colorblindness simulator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84200" y="2047241"/>
            <a:ext cx="10820400" cy="3333245"/>
          </a:xfrm>
        </p:spPr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Avoid using red and green together in </a:t>
            </a:r>
            <a:r>
              <a:rPr lang="en-US"/>
              <a:t>line plots, choropleths, etc.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770380" y="269062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476500" y="271218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B8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B72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78940" y="505790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385060" y="5079463"/>
            <a:ext cx="3413760" cy="1344257"/>
          </a:xfrm>
          <a:custGeom>
            <a:avLst/>
            <a:gdLst>
              <a:gd name="connsiteX0" fmla="*/ 0 w 3413760"/>
              <a:gd name="connsiteY0" fmla="*/ 1344257 h 1344257"/>
              <a:gd name="connsiteX1" fmla="*/ 782320 w 3413760"/>
              <a:gd name="connsiteY1" fmla="*/ 561937 h 1344257"/>
              <a:gd name="connsiteX2" fmla="*/ 1249680 w 3413760"/>
              <a:gd name="connsiteY2" fmla="*/ 1141057 h 1344257"/>
              <a:gd name="connsiteX3" fmla="*/ 2103120 w 3413760"/>
              <a:gd name="connsiteY3" fmla="*/ 998817 h 1344257"/>
              <a:gd name="connsiteX4" fmla="*/ 2153920 w 3413760"/>
              <a:gd name="connsiteY4" fmla="*/ 267297 h 1344257"/>
              <a:gd name="connsiteX5" fmla="*/ 2885440 w 3413760"/>
              <a:gd name="connsiteY5" fmla="*/ 3137 h 1344257"/>
              <a:gd name="connsiteX6" fmla="*/ 3413760 w 3413760"/>
              <a:gd name="connsiteY6" fmla="*/ 114897 h 134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3760" h="1344257">
                <a:moveTo>
                  <a:pt x="0" y="1344257"/>
                </a:moveTo>
                <a:cubicBezTo>
                  <a:pt x="287020" y="970030"/>
                  <a:pt x="574040" y="595804"/>
                  <a:pt x="782320" y="561937"/>
                </a:cubicBezTo>
                <a:cubicBezTo>
                  <a:pt x="990600" y="528070"/>
                  <a:pt x="1029547" y="1068244"/>
                  <a:pt x="1249680" y="1141057"/>
                </a:cubicBezTo>
                <a:cubicBezTo>
                  <a:pt x="1469813" y="1213870"/>
                  <a:pt x="1952413" y="1144444"/>
                  <a:pt x="2103120" y="998817"/>
                </a:cubicBezTo>
                <a:cubicBezTo>
                  <a:pt x="2253827" y="853190"/>
                  <a:pt x="2023533" y="433244"/>
                  <a:pt x="2153920" y="267297"/>
                </a:cubicBezTo>
                <a:cubicBezTo>
                  <a:pt x="2284307" y="101350"/>
                  <a:pt x="2675467" y="28537"/>
                  <a:pt x="2885440" y="3137"/>
                </a:cubicBezTo>
                <a:cubicBezTo>
                  <a:pt x="3095413" y="-22263"/>
                  <a:pt x="3413760" y="114897"/>
                  <a:pt x="3413760" y="114897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11600" y="4318000"/>
            <a:ext cx="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70320" y="2690623"/>
            <a:ext cx="483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As many as 8% of men and 0.5% of women have some form of colorblindness. Think about your audience!</a:t>
            </a:r>
          </a:p>
        </p:txBody>
      </p:sp>
    </p:spTree>
    <p:extLst>
      <p:ext uri="{BB962C8B-B14F-4D97-AF65-F5344CB8AC3E}">
        <p14:creationId xmlns:p14="http://schemas.microsoft.com/office/powerpoint/2010/main" val="10192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should be intuitive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4" y="2635024"/>
            <a:ext cx="3387476" cy="356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8445" y="2265692"/>
            <a:ext cx="338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 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45"/>
          <a:stretch/>
        </p:blipFill>
        <p:spPr>
          <a:xfrm>
            <a:off x="8271982" y="2663467"/>
            <a:ext cx="3601188" cy="3535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4"/>
          <a:stretch/>
        </p:blipFill>
        <p:spPr>
          <a:xfrm>
            <a:off x="4670794" y="2663467"/>
            <a:ext cx="3601188" cy="331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0794" y="5975627"/>
            <a:ext cx="3601188" cy="223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0794" y="2294135"/>
            <a:ext cx="720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precipitation </a:t>
            </a:r>
            <a:r>
              <a:rPr lang="en-US" dirty="0"/>
              <a:t>changes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2234" y="6229925"/>
            <a:ext cx="720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Pendergrass et al. 2017</a:t>
            </a:r>
          </a:p>
        </p:txBody>
      </p:sp>
    </p:spTree>
    <p:extLst>
      <p:ext uri="{BB962C8B-B14F-4D97-AF65-F5344CB8AC3E}">
        <p14:creationId xmlns:p14="http://schemas.microsoft.com/office/powerpoint/2010/main" val="23984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color channels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9" y="2161799"/>
            <a:ext cx="8553511" cy="3691390"/>
          </a:xfrm>
        </p:spPr>
      </p:pic>
      <p:sp>
        <p:nvSpPr>
          <p:cNvPr id="4" name="TextBox 3"/>
          <p:cNvSpPr txBox="1"/>
          <p:nvPr/>
        </p:nvSpPr>
        <p:spPr>
          <a:xfrm>
            <a:off x="6429695" y="595758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Munzner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125522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sequential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8790" y="2961320"/>
            <a:ext cx="56831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Sequential color maps are useful for data with some regular interval, e.g., raw temperature or salinity.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have a monotonic increase in luminance and can have hue changes.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unambiguous when printed in black and white.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90530" y="2732397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6470" y="2732396"/>
            <a:ext cx="370389" cy="370389"/>
          </a:xfrm>
          <a:prstGeom prst="rect">
            <a:avLst/>
          </a:prstGeom>
          <a:solidFill>
            <a:srgbClr val="D2D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82410" y="2729269"/>
            <a:ext cx="370389" cy="370389"/>
          </a:xfrm>
          <a:prstGeom prst="rect">
            <a:avLst/>
          </a:prstGeom>
          <a:solidFill>
            <a:srgbClr val="A0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28350" y="2729268"/>
            <a:ext cx="370389" cy="370389"/>
          </a:xfrm>
          <a:prstGeom prst="rect">
            <a:avLst/>
          </a:prstGeom>
          <a:solidFill>
            <a:srgbClr val="6E6E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74290" y="2729267"/>
            <a:ext cx="370389" cy="37038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90530" y="4022660"/>
            <a:ext cx="370389" cy="370389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36470" y="4022659"/>
            <a:ext cx="370389" cy="370389"/>
          </a:xfrm>
          <a:prstGeom prst="rect">
            <a:avLst/>
          </a:prstGeom>
          <a:solidFill>
            <a:srgbClr val="D2D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82410" y="4019532"/>
            <a:ext cx="370389" cy="370389"/>
          </a:xfrm>
          <a:prstGeom prst="rect">
            <a:avLst/>
          </a:prstGeom>
          <a:solidFill>
            <a:srgbClr val="A8A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28350" y="4019531"/>
            <a:ext cx="370389" cy="370389"/>
          </a:xfrm>
          <a:prstGeom prst="rect">
            <a:avLst/>
          </a:prstGeom>
          <a:solidFill>
            <a:srgbClr val="80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74290" y="4019530"/>
            <a:ext cx="370389" cy="370389"/>
          </a:xfrm>
          <a:prstGeom prst="rect">
            <a:avLst/>
          </a:prstGeom>
          <a:solidFill>
            <a:srgbClr val="5F2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90530" y="5293459"/>
            <a:ext cx="370389" cy="370389"/>
          </a:xfrm>
          <a:prstGeom prst="rect">
            <a:avLst/>
          </a:prstGeom>
          <a:solidFill>
            <a:srgbClr val="FFF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6470" y="5293458"/>
            <a:ext cx="370389" cy="370389"/>
          </a:xfrm>
          <a:prstGeom prst="rect">
            <a:avLst/>
          </a:prstGeom>
          <a:solidFill>
            <a:srgbClr val="ABD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82410" y="5290331"/>
            <a:ext cx="370389" cy="370389"/>
          </a:xfrm>
          <a:prstGeom prst="rect">
            <a:avLst/>
          </a:prstGeom>
          <a:solidFill>
            <a:srgbClr val="4AB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8350" y="5290330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74290" y="5290329"/>
            <a:ext cx="370389" cy="370389"/>
          </a:xfrm>
          <a:prstGeom prst="rect">
            <a:avLst/>
          </a:prstGeom>
          <a:solidFill>
            <a:srgbClr val="2A3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21688" y="2359935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Grayscale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69574" y="3650198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Monochromatic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358301" y="4920997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Multi-hue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96877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028" y="764373"/>
            <a:ext cx="8867172" cy="1293028"/>
          </a:xfrm>
        </p:spPr>
        <p:txBody>
          <a:bodyPr/>
          <a:lstStyle/>
          <a:p>
            <a:r>
              <a:rPr lang="en-US" dirty="0"/>
              <a:t>example: sequential color map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24" y="2174240"/>
            <a:ext cx="5430976" cy="3387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47610" y="567839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6" y="1913017"/>
            <a:ext cx="3864424" cy="4828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8932" y="1803401"/>
            <a:ext cx="9144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53069" y="3698622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zlabe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</a:t>
            </a:r>
          </a:p>
        </p:txBody>
      </p:sp>
    </p:spTree>
    <p:extLst>
      <p:ext uri="{BB962C8B-B14F-4D97-AF65-F5344CB8AC3E}">
        <p14:creationId xmlns:p14="http://schemas.microsoft.com/office/powerpoint/2010/main" val="6923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7" y="764373"/>
            <a:ext cx="8820873" cy="1293028"/>
          </a:xfrm>
        </p:spPr>
        <p:txBody>
          <a:bodyPr/>
          <a:lstStyle/>
          <a:p>
            <a:r>
              <a:rPr lang="en-US" dirty="0"/>
              <a:t>Theory: Diverging color maps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5002" y="2729267"/>
            <a:ext cx="56831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Diverging color maps are useful for data with reference to some </a:t>
            </a:r>
            <a:r>
              <a:rPr lang="en-US" b="1" dirty="0"/>
              <a:t>critical value</a:t>
            </a:r>
            <a:r>
              <a:rPr lang="en-US" dirty="0"/>
              <a:t>, e.g., anomalies from some climatology.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They should be composed of two sequential color maps, but with mirrored luminance values.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color maps are ambiguous when printed in black and white. This can be avoided by overlaying solid and dashed contour lines.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057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9DC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8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6A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D102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80370" y="4207326"/>
            <a:ext cx="370389" cy="370389"/>
          </a:xfrm>
          <a:prstGeom prst="rect">
            <a:avLst/>
          </a:prstGeom>
          <a:solidFill>
            <a:srgbClr val="009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26310" y="4207325"/>
            <a:ext cx="370389" cy="370389"/>
          </a:xfrm>
          <a:prstGeom prst="rect">
            <a:avLst/>
          </a:prstGeom>
          <a:solidFill>
            <a:srgbClr val="8BD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772250" y="4204198"/>
            <a:ext cx="370389" cy="37038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18190" y="4204197"/>
            <a:ext cx="370389" cy="370389"/>
          </a:xfrm>
          <a:prstGeom prst="rect">
            <a:avLst/>
          </a:prstGeom>
          <a:solidFill>
            <a:srgbClr val="E3CA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64130" y="4204196"/>
            <a:ext cx="370389" cy="370389"/>
          </a:xfrm>
          <a:prstGeom prst="rect">
            <a:avLst/>
          </a:prstGeom>
          <a:solidFill>
            <a:srgbClr val="AF6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318E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B4E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FFF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FEB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DC1B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11528" y="254460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to 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35793" y="3831735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Blue-green to Brown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1100" y="50478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760" y="644144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</a:schemeClr>
                </a:solidFill>
              </a:rPr>
              <a:t>Thyng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 et al. 2016</a:t>
            </a:r>
          </a:p>
        </p:txBody>
      </p:sp>
    </p:spTree>
    <p:extLst>
      <p:ext uri="{BB962C8B-B14F-4D97-AF65-F5344CB8AC3E}">
        <p14:creationId xmlns:p14="http://schemas.microsoft.com/office/powerpoint/2010/main" val="112281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969378"/>
            <a:ext cx="10815320" cy="1293028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en-US"/>
              <a:t>: good Diverging </a:t>
            </a:r>
            <a:r>
              <a:rPr lang="en-US" dirty="0"/>
              <a:t>color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08" y="2529840"/>
            <a:ext cx="5566611" cy="352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208" y="2160508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Differing contours for </a:t>
            </a:r>
            <a:r>
              <a:rPr lang="en-US" sz="1600"/>
              <a:t>grayscale readability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4421" y="6086138"/>
            <a:ext cx="2916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Sarmiento and Gruber 2006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9" y="2529840"/>
            <a:ext cx="5686644" cy="3525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7439" y="2191286"/>
            <a:ext cx="5566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Combination of diverging and sequential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7439" y="6079252"/>
            <a:ext cx="5686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@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rileyxbrady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on Twitter (from E3SM model run)</a:t>
            </a:r>
          </a:p>
        </p:txBody>
      </p:sp>
    </p:spTree>
    <p:extLst>
      <p:ext uri="{BB962C8B-B14F-4D97-AF65-F5344CB8AC3E}">
        <p14:creationId xmlns:p14="http://schemas.microsoft.com/office/powerpoint/2010/main" val="152300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732" y="764373"/>
            <a:ext cx="9765469" cy="1293028"/>
          </a:xfrm>
        </p:spPr>
        <p:txBody>
          <a:bodyPr/>
          <a:lstStyle/>
          <a:p>
            <a:r>
              <a:rPr lang="en-US" dirty="0"/>
              <a:t>Theory: Color Cycles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3546" y="3625436"/>
            <a:ext cx="5683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Qualitative color maps are useful for data with distinct categories (e.g., political parties, species) and are generally distinguished by different hues of equal luminance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0370" y="2917063"/>
            <a:ext cx="370389" cy="370389"/>
          </a:xfrm>
          <a:prstGeom prst="rect">
            <a:avLst/>
          </a:prstGeom>
          <a:solidFill>
            <a:srgbClr val="8AD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26310" y="2917062"/>
            <a:ext cx="370389" cy="370389"/>
          </a:xfrm>
          <a:prstGeom prst="rect">
            <a:avLst/>
          </a:prstGeom>
          <a:solidFill>
            <a:srgbClr val="C6B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72250" y="2913935"/>
            <a:ext cx="370389" cy="370389"/>
          </a:xfrm>
          <a:prstGeom prst="rect">
            <a:avLst/>
          </a:prstGeom>
          <a:solidFill>
            <a:srgbClr val="FEC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18190" y="2913934"/>
            <a:ext cx="370389" cy="370389"/>
          </a:xfrm>
          <a:prstGeom prst="rect">
            <a:avLst/>
          </a:prstGeom>
          <a:solidFill>
            <a:srgbClr val="FF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64130" y="2913933"/>
            <a:ext cx="370389" cy="370389"/>
          </a:xfrm>
          <a:prstGeom prst="rect">
            <a:avLst/>
          </a:prstGeom>
          <a:solidFill>
            <a:srgbClr val="4077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22316" y="4228731"/>
            <a:ext cx="370389" cy="370389"/>
          </a:xfrm>
          <a:prstGeom prst="rect">
            <a:avLst/>
          </a:prstGeom>
          <a:solidFill>
            <a:srgbClr val="B0D4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68256" y="4228730"/>
            <a:ext cx="370389" cy="370389"/>
          </a:xfrm>
          <a:prstGeom prst="rect">
            <a:avLst/>
          </a:prstGeom>
          <a:solidFill>
            <a:srgbClr val="228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14196" y="4225603"/>
            <a:ext cx="370389" cy="370389"/>
          </a:xfrm>
          <a:prstGeom prst="rect">
            <a:avLst/>
          </a:prstGeom>
          <a:solidFill>
            <a:srgbClr val="BBE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060136" y="4225602"/>
            <a:ext cx="370389" cy="370389"/>
          </a:xfrm>
          <a:prstGeom prst="rect">
            <a:avLst/>
          </a:prstGeom>
          <a:solidFill>
            <a:srgbClr val="3A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606076" y="4225601"/>
            <a:ext cx="370389" cy="370389"/>
          </a:xfrm>
          <a:prstGeom prst="rect">
            <a:avLst/>
          </a:prstGeom>
          <a:solidFill>
            <a:srgbClr val="FCA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3329" y="5420346"/>
            <a:ext cx="370389" cy="370389"/>
          </a:xfrm>
          <a:prstGeom prst="rect">
            <a:avLst/>
          </a:prstGeom>
          <a:solidFill>
            <a:srgbClr val="E8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9269" y="5420345"/>
            <a:ext cx="370389" cy="370389"/>
          </a:xfrm>
          <a:prstGeom prst="rect">
            <a:avLst/>
          </a:prstGeom>
          <a:solidFill>
            <a:srgbClr val="3F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75209" y="5417218"/>
            <a:ext cx="370389" cy="370389"/>
          </a:xfrm>
          <a:prstGeom prst="rect">
            <a:avLst/>
          </a:prstGeom>
          <a:solidFill>
            <a:srgbClr val="57B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21149" y="5417217"/>
            <a:ext cx="370389" cy="370389"/>
          </a:xfrm>
          <a:prstGeom prst="rect">
            <a:avLst/>
          </a:prstGeom>
          <a:solidFill>
            <a:srgbClr val="A258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867089" y="5417216"/>
            <a:ext cx="370389" cy="370389"/>
          </a:xfrm>
          <a:prstGeom prst="rect">
            <a:avLst/>
          </a:prstGeom>
          <a:solidFill>
            <a:srgbClr val="FF8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80370" y="2544601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Accent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80370" y="3831735"/>
            <a:ext cx="255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Paired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80371" y="5047884"/>
            <a:ext cx="255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Set1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152016" y="4225601"/>
            <a:ext cx="370389" cy="370389"/>
          </a:xfrm>
          <a:prstGeom prst="rect">
            <a:avLst/>
          </a:prstGeom>
          <a:solidFill>
            <a:srgbClr val="E7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Color cycles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92" y="2479039"/>
            <a:ext cx="7982047" cy="3228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4438" y="6099634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Krumhardt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26343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0" y="764373"/>
            <a:ext cx="9037320" cy="1293028"/>
          </a:xfrm>
        </p:spPr>
        <p:txBody>
          <a:bodyPr/>
          <a:lstStyle/>
          <a:p>
            <a:r>
              <a:rPr lang="en-US" dirty="0"/>
              <a:t>example: color cycles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2810" y="6099634"/>
            <a:ext cx="772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Berliner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Morgenpost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10" y="1809843"/>
            <a:ext cx="7726310" cy="41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889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549</TotalTime>
  <Words>869</Words>
  <Application>Microsoft Macintosh PowerPoint</Application>
  <PresentationFormat>Widescreen</PresentationFormat>
  <Paragraphs>125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Mangal</vt:lpstr>
      <vt:lpstr>Vapor Trail</vt:lpstr>
      <vt:lpstr>Effective use of color in Scientific Visualization</vt:lpstr>
      <vt:lpstr>Theory: color channels</vt:lpstr>
      <vt:lpstr>Theory: sequential color maps</vt:lpstr>
      <vt:lpstr>example: sequential color map</vt:lpstr>
      <vt:lpstr>Theory: Diverging color maps</vt:lpstr>
      <vt:lpstr>example: good Diverging color map</vt:lpstr>
      <vt:lpstr>Theory: Color Cycles</vt:lpstr>
      <vt:lpstr>example: Color cycles</vt:lpstr>
      <vt:lpstr>example: color cycles</vt:lpstr>
      <vt:lpstr>Aside: avoid the rainbow</vt:lpstr>
      <vt:lpstr>Aside: avoid the rainbow</vt:lpstr>
      <vt:lpstr>Aside: avoid the rainbow</vt:lpstr>
      <vt:lpstr>Aside: avoid the rainbow</vt:lpstr>
      <vt:lpstr>Be mindful of color blindness</vt:lpstr>
      <vt:lpstr>Colors should be intuitive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Brady</dc:creator>
  <cp:lastModifiedBy>Riley Brady</cp:lastModifiedBy>
  <cp:revision>185</cp:revision>
  <dcterms:created xsi:type="dcterms:W3CDTF">2018-09-21T20:17:46Z</dcterms:created>
  <dcterms:modified xsi:type="dcterms:W3CDTF">2019-10-21T18:09:37Z</dcterms:modified>
</cp:coreProperties>
</file>